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302" r:id="rId2"/>
    <p:sldId id="274" r:id="rId3"/>
    <p:sldId id="303" r:id="rId4"/>
    <p:sldId id="300" r:id="rId5"/>
    <p:sldId id="304" r:id="rId6"/>
    <p:sldId id="305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7C34A-6D4A-303C-0D0F-99BD0009E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525480-A6CE-6212-62DC-DA5380641560}"/>
              </a:ext>
            </a:extLst>
          </p:cNvPr>
          <p:cNvSpPr/>
          <p:nvPr/>
        </p:nvSpPr>
        <p:spPr>
          <a:xfrm>
            <a:off x="0" y="312821"/>
            <a:ext cx="9144000" cy="66654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7AADE5-BB3B-EDDD-8B7D-5EE0D379A240}"/>
              </a:ext>
            </a:extLst>
          </p:cNvPr>
          <p:cNvSpPr txBox="1"/>
          <p:nvPr/>
        </p:nvSpPr>
        <p:spPr>
          <a:xfrm>
            <a:off x="2063750" y="3009900"/>
            <a:ext cx="50165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m’entraine à résoudre des problèmes à étapes.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D5F0D24-B1E8-1AD1-9724-6EE59BD36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9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-1" y="1079863"/>
            <a:ext cx="8055429" cy="4680685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374469" y="1372024"/>
            <a:ext cx="7135465" cy="333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Emilie pose du papier peint dans sa chambre. Les 4 murs sont identiques. Pour chaque mur, elle pose 5 bandes de papier. Avec un rouleau, elle peut faire 10 bandes. Un rouleau coute 39,50€.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</a:t>
            </a:r>
            <a:r>
              <a:rPr lang="fr-FR" sz="3200" b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cela va-t-il lui couter </a:t>
            </a:r>
            <a:r>
              <a:rPr lang="fr-FR" sz="32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 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Image générée">
            <a:extLst>
              <a:ext uri="{FF2B5EF4-FFF2-40B4-BE49-F238E27FC236}">
                <a16:creationId xmlns:a16="http://schemas.microsoft.com/office/drawing/2014/main" id="{611BB24A-77F0-B5EE-ADC1-D9DC81C0EB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808" y="4054808"/>
            <a:ext cx="2803192" cy="280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00E4EA-D891-1A9C-F52B-939A8AFCE9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DAA9DF-C214-82C5-2C63-D3808C2FE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8" y="217880"/>
            <a:ext cx="8606911" cy="896817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J’identifie les étapes pour résoudre le problème.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17B6CF35-3D7E-106F-CFC1-797E10FE0ACD}"/>
              </a:ext>
            </a:extLst>
          </p:cNvPr>
          <p:cNvSpPr/>
          <p:nvPr/>
        </p:nvSpPr>
        <p:spPr>
          <a:xfrm>
            <a:off x="1387117" y="1829890"/>
            <a:ext cx="613692" cy="613692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16FE27A3-C143-B8FF-6276-BDD6BD9D0C48}"/>
              </a:ext>
            </a:extLst>
          </p:cNvPr>
          <p:cNvSpPr/>
          <p:nvPr/>
        </p:nvSpPr>
        <p:spPr>
          <a:xfrm>
            <a:off x="1387117" y="3534155"/>
            <a:ext cx="613692" cy="613692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bg1">
                    <a:lumMod val="95000"/>
                  </a:schemeClr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FF166156-1AC7-296C-86F4-9BD8CD3023CA}"/>
              </a:ext>
            </a:extLst>
          </p:cNvPr>
          <p:cNvSpPr/>
          <p:nvPr/>
        </p:nvSpPr>
        <p:spPr>
          <a:xfrm>
            <a:off x="1387117" y="5238420"/>
            <a:ext cx="613692" cy="613692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bg1">
                    <a:lumMod val="95000"/>
                  </a:schemeClr>
                </a:solidFill>
              </a:rPr>
              <a:t>3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95247EB-2EDF-A882-6F89-3EADE6DBC82F}"/>
              </a:ext>
            </a:extLst>
          </p:cNvPr>
          <p:cNvSpPr txBox="1"/>
          <p:nvPr/>
        </p:nvSpPr>
        <p:spPr>
          <a:xfrm>
            <a:off x="2272033" y="1703646"/>
            <a:ext cx="60881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7030A0"/>
                </a:solidFill>
              </a:rPr>
              <a:t>Je cherche le nombre total de bandes.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33C1845-6ADB-C8DC-1D44-46385251F2CF}"/>
              </a:ext>
            </a:extLst>
          </p:cNvPr>
          <p:cNvSpPr txBox="1"/>
          <p:nvPr/>
        </p:nvSpPr>
        <p:spPr>
          <a:xfrm>
            <a:off x="2272033" y="5267337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7030A0"/>
                </a:solidFill>
              </a:rPr>
              <a:t>Je calcule le cout total.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BDCEA46-754A-0AD5-0EC9-713826264332}"/>
              </a:ext>
            </a:extLst>
          </p:cNvPr>
          <p:cNvSpPr txBox="1"/>
          <p:nvPr/>
        </p:nvSpPr>
        <p:spPr>
          <a:xfrm>
            <a:off x="2272033" y="3302392"/>
            <a:ext cx="60881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7030A0"/>
                </a:solidFill>
              </a:rPr>
              <a:t>Je calcule le nombre de rouleaux nécessaires. </a:t>
            </a:r>
          </a:p>
        </p:txBody>
      </p:sp>
    </p:spTree>
    <p:extLst>
      <p:ext uri="{BB962C8B-B14F-4D97-AF65-F5344CB8AC3E}">
        <p14:creationId xmlns:p14="http://schemas.microsoft.com/office/powerpoint/2010/main" val="2896150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2" grpId="0"/>
      <p:bldP spid="16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F06E47-0C5D-1C89-A3C3-A30E908AB1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52610B38-7F6E-4B12-88E9-9BC4B9F011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F9BC8E0-91F0-05D9-4551-EFA330A1EE4A}"/>
              </a:ext>
            </a:extLst>
          </p:cNvPr>
          <p:cNvSpPr txBox="1"/>
          <p:nvPr/>
        </p:nvSpPr>
        <p:spPr>
          <a:xfrm>
            <a:off x="354110" y="2000863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4 × 5 =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13539CE-44CB-527C-3E6E-9EDBD9C5FEE6}"/>
              </a:ext>
            </a:extLst>
          </p:cNvPr>
          <p:cNvSpPr txBox="1"/>
          <p:nvPr/>
        </p:nvSpPr>
        <p:spPr>
          <a:xfrm>
            <a:off x="1607286" y="2000863"/>
            <a:ext cx="104064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20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54110" y="2778326"/>
            <a:ext cx="5434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faut 20 bandes.</a:t>
            </a:r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41D656F4-B01E-9593-D3B9-B628B34E8CFA}"/>
              </a:ext>
            </a:extLst>
          </p:cNvPr>
          <p:cNvSpPr/>
          <p:nvPr/>
        </p:nvSpPr>
        <p:spPr>
          <a:xfrm>
            <a:off x="96991" y="407220"/>
            <a:ext cx="613692" cy="613692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8269AE52-F122-8B58-3AEF-296EA94B7C9C}"/>
              </a:ext>
            </a:extLst>
          </p:cNvPr>
          <p:cNvSpPr txBox="1"/>
          <p:nvPr/>
        </p:nvSpPr>
        <p:spPr>
          <a:xfrm>
            <a:off x="981907" y="280976"/>
            <a:ext cx="60881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7030A0"/>
                </a:solidFill>
              </a:rPr>
              <a:t>Je cherche le nombre total de bandes. </a:t>
            </a:r>
          </a:p>
        </p:txBody>
      </p:sp>
    </p:spTree>
    <p:extLst>
      <p:ext uri="{BB962C8B-B14F-4D97-AF65-F5344CB8AC3E}">
        <p14:creationId xmlns:p14="http://schemas.microsoft.com/office/powerpoint/2010/main" val="351269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D70876-1BC1-327A-E636-C0DD234383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371AA7ED-A706-B618-235E-2C42328D7029}"/>
              </a:ext>
            </a:extLst>
          </p:cNvPr>
          <p:cNvSpPr txBox="1"/>
          <p:nvPr/>
        </p:nvSpPr>
        <p:spPr>
          <a:xfrm>
            <a:off x="272063" y="167755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868A7223-8269-8626-9726-116C10EA18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C64580A-CDED-FA4F-3079-41604F2C1EC8}"/>
              </a:ext>
            </a:extLst>
          </p:cNvPr>
          <p:cNvSpPr txBox="1"/>
          <p:nvPr/>
        </p:nvSpPr>
        <p:spPr>
          <a:xfrm>
            <a:off x="314367" y="3620657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20 : 10 =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ADD9FB4-6E60-2759-6F6C-5A0B7C74F0E3}"/>
              </a:ext>
            </a:extLst>
          </p:cNvPr>
          <p:cNvSpPr txBox="1"/>
          <p:nvPr/>
        </p:nvSpPr>
        <p:spPr>
          <a:xfrm>
            <a:off x="2095338" y="3620657"/>
            <a:ext cx="104064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E4817270-509A-749F-5B8A-3ADF2579191C}"/>
              </a:ext>
            </a:extLst>
          </p:cNvPr>
          <p:cNvSpPr txBox="1"/>
          <p:nvPr/>
        </p:nvSpPr>
        <p:spPr>
          <a:xfrm>
            <a:off x="314367" y="4964177"/>
            <a:ext cx="5434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faut 2 rouleaux.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7670D54F-0A60-9898-BD8D-B837F94A09D3}"/>
              </a:ext>
            </a:extLst>
          </p:cNvPr>
          <p:cNvSpPr/>
          <p:nvPr/>
        </p:nvSpPr>
        <p:spPr>
          <a:xfrm>
            <a:off x="96990" y="520299"/>
            <a:ext cx="810451" cy="613692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bg1">
                    <a:lumMod val="95000"/>
                  </a:schemeClr>
                </a:solidFill>
              </a:rPr>
              <a:t>2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3F98F38-32A3-DEDA-8C70-788EC8A8F6E8}"/>
              </a:ext>
            </a:extLst>
          </p:cNvPr>
          <p:cNvSpPr txBox="1"/>
          <p:nvPr/>
        </p:nvSpPr>
        <p:spPr>
          <a:xfrm>
            <a:off x="998653" y="497571"/>
            <a:ext cx="80401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7030A0"/>
                </a:solidFill>
              </a:rPr>
              <a:t>Je calcule le nombre de rouleaux nécessaires. 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25BF519-5D43-AC02-0C2C-5A16428D484A}"/>
              </a:ext>
            </a:extLst>
          </p:cNvPr>
          <p:cNvGrpSpPr/>
          <p:nvPr/>
        </p:nvGrpSpPr>
        <p:grpSpPr>
          <a:xfrm>
            <a:off x="4310313" y="1657495"/>
            <a:ext cx="3647334" cy="1963162"/>
            <a:chOff x="6951344" y="4681159"/>
            <a:chExt cx="3647334" cy="196316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9AAAADF-535E-73FF-3801-2225B3116A5C}"/>
                </a:ext>
              </a:extLst>
            </p:cNvPr>
            <p:cNvSpPr/>
            <p:nvPr/>
          </p:nvSpPr>
          <p:spPr>
            <a:xfrm>
              <a:off x="6951346" y="4681159"/>
              <a:ext cx="3647332" cy="56394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 20 bandes</a:t>
              </a:r>
            </a:p>
          </p:txBody>
        </p:sp>
        <p:sp>
          <p:nvSpPr>
            <p:cNvPr id="7" name="Accolade fermante 6">
              <a:extLst>
                <a:ext uri="{FF2B5EF4-FFF2-40B4-BE49-F238E27FC236}">
                  <a16:creationId xmlns:a16="http://schemas.microsoft.com/office/drawing/2014/main" id="{38C45D27-F1EF-7700-1F88-E6557DC8BD84}"/>
                </a:ext>
              </a:extLst>
            </p:cNvPr>
            <p:cNvSpPr/>
            <p:nvPr/>
          </p:nvSpPr>
          <p:spPr>
            <a:xfrm rot="5400000">
              <a:off x="8637361" y="4338433"/>
              <a:ext cx="281969" cy="3365180"/>
            </a:xfrm>
            <a:prstGeom prst="rightBrace">
              <a:avLst>
                <a:gd name="adj1" fmla="val 38492"/>
                <a:gd name="adj2" fmla="val 50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06FFF38-4B1F-1F49-9082-BD79F491DCBF}"/>
                </a:ext>
              </a:extLst>
            </p:cNvPr>
            <p:cNvSpPr/>
            <p:nvPr/>
          </p:nvSpPr>
          <p:spPr>
            <a:xfrm>
              <a:off x="6951344" y="5276763"/>
              <a:ext cx="1794396" cy="563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10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85E85A9-F8BB-D834-AA0C-1E9324AA8FD8}"/>
                </a:ext>
              </a:extLst>
            </p:cNvPr>
            <p:cNvSpPr/>
            <p:nvPr/>
          </p:nvSpPr>
          <p:spPr>
            <a:xfrm>
              <a:off x="7531856" y="6080374"/>
              <a:ext cx="2492978" cy="563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>
                  <a:solidFill>
                    <a:schemeClr val="tx1"/>
                  </a:solidFill>
                </a:rPr>
                <a:t>2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5A4EDC19-02B0-3430-5FC1-7E0F2596D15E}"/>
              </a:ext>
            </a:extLst>
          </p:cNvPr>
          <p:cNvSpPr/>
          <p:nvPr/>
        </p:nvSpPr>
        <p:spPr>
          <a:xfrm>
            <a:off x="6153478" y="2253098"/>
            <a:ext cx="1794396" cy="56394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456732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4" grpId="0"/>
      <p:bldP spid="15" grpId="0" animBg="1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EFDDB6-C700-22FA-65E4-FD39AD4AAB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FF3D0DC1-1A77-50C1-C41B-15C7B825B9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5179231-B011-ED69-43A3-2D3DFCC70194}"/>
              </a:ext>
            </a:extLst>
          </p:cNvPr>
          <p:cNvSpPr txBox="1"/>
          <p:nvPr/>
        </p:nvSpPr>
        <p:spPr>
          <a:xfrm>
            <a:off x="314367" y="2171921"/>
            <a:ext cx="2141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2 × 39,50 =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3889371-4926-A36B-54F1-11C6E30B5885}"/>
              </a:ext>
            </a:extLst>
          </p:cNvPr>
          <p:cNvSpPr txBox="1"/>
          <p:nvPr/>
        </p:nvSpPr>
        <p:spPr>
          <a:xfrm>
            <a:off x="2269637" y="2171921"/>
            <a:ext cx="3695735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79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D997B2A-868B-D5D9-55A2-BDD269948923}"/>
              </a:ext>
            </a:extLst>
          </p:cNvPr>
          <p:cNvSpPr txBox="1"/>
          <p:nvPr/>
        </p:nvSpPr>
        <p:spPr>
          <a:xfrm>
            <a:off x="314367" y="3292132"/>
            <a:ext cx="5434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Cela coute 79 €.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0CB5435F-7D18-D04E-1E06-8EFFC6D4FB97}"/>
              </a:ext>
            </a:extLst>
          </p:cNvPr>
          <p:cNvSpPr/>
          <p:nvPr/>
        </p:nvSpPr>
        <p:spPr>
          <a:xfrm>
            <a:off x="96990" y="520299"/>
            <a:ext cx="810451" cy="613692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bg1">
                    <a:lumMod val="95000"/>
                  </a:schemeClr>
                </a:solidFill>
              </a:rPr>
              <a:t>3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54E48EA-43F1-5272-079D-7FA8230EDE8A}"/>
              </a:ext>
            </a:extLst>
          </p:cNvPr>
          <p:cNvSpPr txBox="1"/>
          <p:nvPr/>
        </p:nvSpPr>
        <p:spPr>
          <a:xfrm>
            <a:off x="998653" y="497571"/>
            <a:ext cx="80401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7030A0"/>
                </a:solidFill>
              </a:rPr>
              <a:t>Je calcule le cout total. </a:t>
            </a:r>
          </a:p>
          <a:p>
            <a:endParaRPr lang="fr-FR" sz="3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294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7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3033</TotalTime>
  <Words>162</Words>
  <Application>Microsoft Office PowerPoint</Application>
  <PresentationFormat>Affichage à l'écran 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Cherchez la solution au problème :</vt:lpstr>
      <vt:lpstr>J’identifie les étapes pour résoudre le problème.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107</cp:revision>
  <dcterms:created xsi:type="dcterms:W3CDTF">2023-02-07T14:55:57Z</dcterms:created>
  <dcterms:modified xsi:type="dcterms:W3CDTF">2025-08-20T07:28:09Z</dcterms:modified>
</cp:coreProperties>
</file>